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Brygada 1918" pitchFamily="2" charset="0"/>
      <p:regular r:id="rId11"/>
    </p:embeddedFont>
    <p:embeddedFont>
      <p:font typeface="Montserrat Medium" panose="02000000000000000000" pitchFamily="2"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presProps" Target="pres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font" Target="fonts/font2.fntdata" /><Relationship Id="rId2" Type="http://schemas.openxmlformats.org/officeDocument/2006/relationships/slide" Target="slides/slide1.xml" /><Relationship Id="rId16"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font" Target="fonts/font1.fntdata" /><Relationship Id="rId5" Type="http://schemas.openxmlformats.org/officeDocument/2006/relationships/slide" Target="slides/slide4.xml" /><Relationship Id="rId15" Type="http://schemas.openxmlformats.org/officeDocument/2006/relationships/theme" Target="theme/theme1.xml" /><Relationship Id="rId10" Type="http://schemas.openxmlformats.org/officeDocument/2006/relationships/notesMaster" Target="notesMasters/notesMaster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viewProps" Target="viewProps.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B2D2E99E-3C9B-6E45-8869-B865E1B09074}" type="datetimeFigureOut">
              <a:rPr lang="en-US" smtClean="0"/>
              <a:t>11/11/2024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274ED7B9-A7E0-3E47-86AE-B6454D108044}" type="slidenum">
              <a:rPr lang="en-US" smtClean="0"/>
              <a:t>‹#›</a:t>
            </a:fld>
            <a:endParaRPr lang="en-US"/>
          </a:p>
        </p:txBody>
      </p:sp>
    </p:spTree>
    <p:extLst>
      <p:ext uri="{BB962C8B-B14F-4D97-AF65-F5344CB8AC3E}">
        <p14:creationId xmlns:p14="http://schemas.microsoft.com/office/powerpoint/2010/main" val="3291286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5" Type="http://schemas.openxmlformats.org/officeDocument/2006/relationships/slideLayout" Target="../slideLayouts/slideLayout5.xml" /><Relationship Id="rId10" Type="http://schemas.openxmlformats.org/officeDocument/2006/relationships/theme" Target="../theme/theme1.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xml"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4.xml" /></Relationships>
</file>

<file path=ppt/slides/_rels/slide4.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4.xml" /><Relationship Id="rId1" Type="http://schemas.openxmlformats.org/officeDocument/2006/relationships/slideLayout" Target="../slideLayouts/slideLayout5.xml" /></Relationships>
</file>

<file path=ppt/slides/_rels/slide5.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5.xml" /><Relationship Id="rId1" Type="http://schemas.openxmlformats.org/officeDocument/2006/relationships/slideLayout" Target="../slideLayouts/slideLayout6.xml" /></Relationships>
</file>

<file path=ppt/slides/_rels/slide6.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6.xml"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7.xml" /><Relationship Id="rId1" Type="http://schemas.openxmlformats.org/officeDocument/2006/relationships/slideLayout" Target="../slideLayouts/slideLayout8.xml" /><Relationship Id="rId6" Type="http://schemas.openxmlformats.org/officeDocument/2006/relationships/image" Target="../media/image10.png" /><Relationship Id="rId5" Type="http://schemas.openxmlformats.org/officeDocument/2006/relationships/image" Target="../media/image9.png" /><Relationship Id="rId4" Type="http://schemas.openxmlformats.org/officeDocument/2006/relationships/image" Target="../media/image8.png" /></Relationships>
</file>

<file path=ppt/slides/_rels/slide8.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8.xml" /><Relationship Id="rId1" Type="http://schemas.openxmlformats.org/officeDocument/2006/relationships/slideLayout" Target="../slideLayouts/slideLayout9.xml" /></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5660" y="1363266"/>
            <a:ext cx="7645479" cy="2854166"/>
          </a:xfrm>
          <a:prstGeom prst="rect">
            <a:avLst/>
          </a:prstGeom>
          <a:noFill/>
          <a:ln/>
        </p:spPr>
        <p:txBody>
          <a:bodyPr wrap="square" lIns="0" tIns="0" rIns="0" bIns="0" rtlCol="0" anchor="t"/>
          <a:lstStyle/>
          <a:p>
            <a:pPr marL="0" indent="0">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Design and Simulation of Cellular Automata for Cryptographic Hash Functions on FPGA</a:t>
            </a:r>
            <a:endParaRPr lang="en-US" sz="4450" dirty="0"/>
          </a:p>
        </p:txBody>
      </p:sp>
      <p:sp>
        <p:nvSpPr>
          <p:cNvPr id="4" name="Text 1"/>
          <p:cNvSpPr/>
          <p:nvPr/>
        </p:nvSpPr>
        <p:spPr>
          <a:xfrm>
            <a:off x="6235660" y="4538543"/>
            <a:ext cx="7645479" cy="1712119"/>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Cellular automata, with their inherent computational complexity and pseudorandom behavior, have shown great promise in the design of secure cryptographic hash functions. This presentation will explore the challenges and opportunities in implementing these powerful algorithms on FPGA platforms.</a:t>
            </a:r>
            <a:endParaRPr lang="en-US" sz="1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5660" y="1030724"/>
            <a:ext cx="7645479" cy="1427083"/>
          </a:xfrm>
          <a:prstGeom prst="rect">
            <a:avLst/>
          </a:prstGeom>
          <a:noFill/>
          <a:ln/>
        </p:spPr>
        <p:txBody>
          <a:bodyPr wrap="square" lIns="0" tIns="0" rIns="0" bIns="0" rtlCol="0" anchor="t"/>
          <a:lstStyle/>
          <a:p>
            <a:pPr marL="0" indent="0">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Introduction to Cellular Automata</a:t>
            </a:r>
            <a:endParaRPr lang="en-US" sz="4450" dirty="0"/>
          </a:p>
        </p:txBody>
      </p:sp>
      <p:sp>
        <p:nvSpPr>
          <p:cNvPr id="4" name="Shape 1"/>
          <p:cNvSpPr/>
          <p:nvPr/>
        </p:nvSpPr>
        <p:spPr>
          <a:xfrm>
            <a:off x="6235660" y="3019782"/>
            <a:ext cx="481727" cy="481727"/>
          </a:xfrm>
          <a:prstGeom prst="roundRect">
            <a:avLst>
              <a:gd name="adj" fmla="val 6667"/>
            </a:avLst>
          </a:prstGeom>
          <a:solidFill>
            <a:srgbClr val="4D1529"/>
          </a:solidFill>
          <a:ln/>
        </p:spPr>
      </p:sp>
      <p:sp>
        <p:nvSpPr>
          <p:cNvPr id="5" name="Text 2"/>
          <p:cNvSpPr/>
          <p:nvPr/>
        </p:nvSpPr>
        <p:spPr>
          <a:xfrm>
            <a:off x="6390799" y="3089315"/>
            <a:ext cx="171331" cy="342543"/>
          </a:xfrm>
          <a:prstGeom prst="rect">
            <a:avLst/>
          </a:prstGeom>
          <a:noFill/>
          <a:ln/>
        </p:spPr>
        <p:txBody>
          <a:bodyPr wrap="none" lIns="0" tIns="0" rIns="0" bIns="0" rtlCol="0" anchor="t"/>
          <a:lstStyle/>
          <a:p>
            <a:pPr marL="0" indent="0" algn="ctr">
              <a:lnSpc>
                <a:spcPts val="2650"/>
              </a:lnSpc>
              <a:buNone/>
            </a:pPr>
            <a:r>
              <a:rPr lang="en-US" sz="2650" b="1" dirty="0">
                <a:solidFill>
                  <a:srgbClr val="F4CAB8"/>
                </a:solidFill>
                <a:latin typeface="Brygada 1918 Bold" pitchFamily="34" charset="0"/>
                <a:ea typeface="Brygada 1918 Bold" pitchFamily="34" charset="-122"/>
                <a:cs typeface="Brygada 1918 Bold" pitchFamily="34" charset="-120"/>
              </a:rPr>
              <a:t>1</a:t>
            </a:r>
            <a:endParaRPr lang="en-US" sz="2650" dirty="0"/>
          </a:p>
        </p:txBody>
      </p:sp>
      <p:sp>
        <p:nvSpPr>
          <p:cNvPr id="6" name="Text 3"/>
          <p:cNvSpPr/>
          <p:nvPr/>
        </p:nvSpPr>
        <p:spPr>
          <a:xfrm>
            <a:off x="6931462" y="3019782"/>
            <a:ext cx="3019901" cy="713661"/>
          </a:xfrm>
          <a:prstGeom prst="rect">
            <a:avLst/>
          </a:prstGeom>
          <a:noFill/>
          <a:ln/>
        </p:spPr>
        <p:txBody>
          <a:bodyPr wrap="square" lIns="0" tIns="0" rIns="0" bIns="0" rtlCol="0" anchor="t"/>
          <a:lstStyle/>
          <a:p>
            <a:pPr marL="0" indent="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Discrete Dynamical Systems</a:t>
            </a:r>
            <a:endParaRPr lang="en-US" sz="2200" dirty="0"/>
          </a:p>
        </p:txBody>
      </p:sp>
      <p:sp>
        <p:nvSpPr>
          <p:cNvPr id="7" name="Text 4"/>
          <p:cNvSpPr/>
          <p:nvPr/>
        </p:nvSpPr>
        <p:spPr>
          <a:xfrm>
            <a:off x="6931462" y="3861792"/>
            <a:ext cx="3019901" cy="1712119"/>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Cellular automata are mathematical models that simulate the evolution of complex systems through simple local interactions.</a:t>
            </a:r>
            <a:endParaRPr lang="en-US" sz="1650" dirty="0"/>
          </a:p>
        </p:txBody>
      </p:sp>
      <p:sp>
        <p:nvSpPr>
          <p:cNvPr id="8" name="Shape 5"/>
          <p:cNvSpPr/>
          <p:nvPr/>
        </p:nvSpPr>
        <p:spPr>
          <a:xfrm>
            <a:off x="10165437" y="3019782"/>
            <a:ext cx="481727" cy="481727"/>
          </a:xfrm>
          <a:prstGeom prst="roundRect">
            <a:avLst>
              <a:gd name="adj" fmla="val 6667"/>
            </a:avLst>
          </a:prstGeom>
          <a:solidFill>
            <a:srgbClr val="4D1529"/>
          </a:solidFill>
          <a:ln/>
        </p:spPr>
      </p:sp>
      <p:sp>
        <p:nvSpPr>
          <p:cNvPr id="9" name="Text 6"/>
          <p:cNvSpPr/>
          <p:nvPr/>
        </p:nvSpPr>
        <p:spPr>
          <a:xfrm>
            <a:off x="10308669" y="3089315"/>
            <a:ext cx="195263" cy="342543"/>
          </a:xfrm>
          <a:prstGeom prst="rect">
            <a:avLst/>
          </a:prstGeom>
          <a:noFill/>
          <a:ln/>
        </p:spPr>
        <p:txBody>
          <a:bodyPr wrap="none" lIns="0" tIns="0" rIns="0" bIns="0" rtlCol="0" anchor="t"/>
          <a:lstStyle/>
          <a:p>
            <a:pPr marL="0" indent="0" algn="ctr">
              <a:lnSpc>
                <a:spcPts val="2650"/>
              </a:lnSpc>
              <a:buNone/>
            </a:pPr>
            <a:r>
              <a:rPr lang="en-US" sz="2650" b="1" dirty="0">
                <a:solidFill>
                  <a:srgbClr val="F4CAB8"/>
                </a:solidFill>
                <a:latin typeface="Brygada 1918 Bold" pitchFamily="34" charset="0"/>
                <a:ea typeface="Brygada 1918 Bold" pitchFamily="34" charset="-122"/>
                <a:cs typeface="Brygada 1918 Bold" pitchFamily="34" charset="-120"/>
              </a:rPr>
              <a:t>2</a:t>
            </a:r>
            <a:endParaRPr lang="en-US" sz="2650" dirty="0"/>
          </a:p>
        </p:txBody>
      </p:sp>
      <p:sp>
        <p:nvSpPr>
          <p:cNvPr id="10" name="Text 7"/>
          <p:cNvSpPr/>
          <p:nvPr/>
        </p:nvSpPr>
        <p:spPr>
          <a:xfrm>
            <a:off x="10861238" y="3019782"/>
            <a:ext cx="3019901" cy="713661"/>
          </a:xfrm>
          <a:prstGeom prst="rect">
            <a:avLst/>
          </a:prstGeom>
          <a:noFill/>
          <a:ln/>
        </p:spPr>
        <p:txBody>
          <a:bodyPr wrap="square" lIns="0" tIns="0" rIns="0" bIns="0" rtlCol="0" anchor="t"/>
          <a:lstStyle/>
          <a:p>
            <a:pPr marL="0" indent="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Pseudorandom Behavior</a:t>
            </a:r>
            <a:endParaRPr lang="en-US" sz="2200" dirty="0"/>
          </a:p>
        </p:txBody>
      </p:sp>
      <p:sp>
        <p:nvSpPr>
          <p:cNvPr id="11" name="Text 8"/>
          <p:cNvSpPr/>
          <p:nvPr/>
        </p:nvSpPr>
        <p:spPr>
          <a:xfrm>
            <a:off x="10861238" y="3861792"/>
            <a:ext cx="3019901" cy="1712119"/>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The unpredictable and chaotic nature of cellular automata makes them well-suited for cryptographic applications.</a:t>
            </a:r>
            <a:endParaRPr lang="en-US" sz="1650" dirty="0"/>
          </a:p>
        </p:txBody>
      </p:sp>
      <p:sp>
        <p:nvSpPr>
          <p:cNvPr id="12" name="Shape 9"/>
          <p:cNvSpPr/>
          <p:nvPr/>
        </p:nvSpPr>
        <p:spPr>
          <a:xfrm>
            <a:off x="6235660" y="6028849"/>
            <a:ext cx="481727" cy="481727"/>
          </a:xfrm>
          <a:prstGeom prst="roundRect">
            <a:avLst>
              <a:gd name="adj" fmla="val 6667"/>
            </a:avLst>
          </a:prstGeom>
          <a:solidFill>
            <a:srgbClr val="4D1529"/>
          </a:solidFill>
          <a:ln/>
        </p:spPr>
      </p:sp>
      <p:sp>
        <p:nvSpPr>
          <p:cNvPr id="13" name="Text 10"/>
          <p:cNvSpPr/>
          <p:nvPr/>
        </p:nvSpPr>
        <p:spPr>
          <a:xfrm>
            <a:off x="6371987" y="6098381"/>
            <a:ext cx="208955" cy="342543"/>
          </a:xfrm>
          <a:prstGeom prst="rect">
            <a:avLst/>
          </a:prstGeom>
          <a:noFill/>
          <a:ln/>
        </p:spPr>
        <p:txBody>
          <a:bodyPr wrap="none" lIns="0" tIns="0" rIns="0" bIns="0" rtlCol="0" anchor="t"/>
          <a:lstStyle/>
          <a:p>
            <a:pPr marL="0" indent="0" algn="ctr">
              <a:lnSpc>
                <a:spcPts val="2650"/>
              </a:lnSpc>
              <a:buNone/>
            </a:pPr>
            <a:r>
              <a:rPr lang="en-US" sz="2650" b="1" dirty="0">
                <a:solidFill>
                  <a:srgbClr val="F4CAB8"/>
                </a:solidFill>
                <a:latin typeface="Brygada 1918 Bold" pitchFamily="34" charset="0"/>
                <a:ea typeface="Brygada 1918 Bold" pitchFamily="34" charset="-122"/>
                <a:cs typeface="Brygada 1918 Bold" pitchFamily="34" charset="-120"/>
              </a:rPr>
              <a:t>3</a:t>
            </a:r>
            <a:endParaRPr lang="en-US" sz="2650" dirty="0"/>
          </a:p>
        </p:txBody>
      </p:sp>
      <p:sp>
        <p:nvSpPr>
          <p:cNvPr id="14" name="Text 11"/>
          <p:cNvSpPr/>
          <p:nvPr/>
        </p:nvSpPr>
        <p:spPr>
          <a:xfrm>
            <a:off x="6931462" y="6028849"/>
            <a:ext cx="3808571" cy="356830"/>
          </a:xfrm>
          <a:prstGeom prst="rect">
            <a:avLst/>
          </a:prstGeom>
          <a:noFill/>
          <a:ln/>
        </p:spPr>
        <p:txBody>
          <a:bodyPr wrap="none" lIns="0" tIns="0" rIns="0" bIns="0" rtlCol="0" anchor="t"/>
          <a:lstStyle/>
          <a:p>
            <a:pPr marL="0" indent="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Computational Universality</a:t>
            </a:r>
            <a:endParaRPr lang="en-US" sz="2200" dirty="0"/>
          </a:p>
        </p:txBody>
      </p:sp>
      <p:sp>
        <p:nvSpPr>
          <p:cNvPr id="15" name="Text 12"/>
          <p:cNvSpPr/>
          <p:nvPr/>
        </p:nvSpPr>
        <p:spPr>
          <a:xfrm>
            <a:off x="6931462" y="6514028"/>
            <a:ext cx="6949678" cy="684848"/>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Certain cellular automata rules can simulate any computable function, giving them Turing-complete capabilities.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49260" y="1888569"/>
            <a:ext cx="13131879" cy="1427083"/>
          </a:xfrm>
          <a:prstGeom prst="rect">
            <a:avLst/>
          </a:prstGeom>
          <a:noFill/>
          <a:ln/>
        </p:spPr>
        <p:txBody>
          <a:bodyPr wrap="square" lIns="0" tIns="0" rIns="0" bIns="0" rtlCol="0" anchor="t"/>
          <a:lstStyle/>
          <a:p>
            <a:pPr marL="0" indent="0">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Applications of Cellular Automata in Cryptography</a:t>
            </a:r>
            <a:endParaRPr lang="en-US" sz="4450" dirty="0"/>
          </a:p>
        </p:txBody>
      </p:sp>
      <p:sp>
        <p:nvSpPr>
          <p:cNvPr id="3" name="Text 1"/>
          <p:cNvSpPr/>
          <p:nvPr/>
        </p:nvSpPr>
        <p:spPr>
          <a:xfrm>
            <a:off x="749260" y="3850838"/>
            <a:ext cx="4028599" cy="713661"/>
          </a:xfrm>
          <a:prstGeom prst="rect">
            <a:avLst/>
          </a:prstGeom>
          <a:noFill/>
          <a:ln/>
        </p:spPr>
        <p:txBody>
          <a:bodyPr wrap="square" lIns="0" tIns="0" rIns="0" bIns="0" rtlCol="0" anchor="t"/>
          <a:lstStyle/>
          <a:p>
            <a:pPr marL="0" indent="0">
              <a:lnSpc>
                <a:spcPts val="2800"/>
              </a:lnSpc>
              <a:buNone/>
            </a:pPr>
            <a:r>
              <a:rPr lang="en-US" sz="2200" b="1" dirty="0">
                <a:solidFill>
                  <a:srgbClr val="FFB393"/>
                </a:solidFill>
                <a:latin typeface="Brygada 1918 Bold" pitchFamily="34" charset="0"/>
                <a:ea typeface="Brygada 1918 Bold" pitchFamily="34" charset="-122"/>
                <a:cs typeface="Brygada 1918 Bold" pitchFamily="34" charset="-120"/>
              </a:rPr>
              <a:t>Cryptographic Hash Functions</a:t>
            </a:r>
            <a:endParaRPr lang="en-US" sz="2200" dirty="0"/>
          </a:p>
        </p:txBody>
      </p:sp>
      <p:sp>
        <p:nvSpPr>
          <p:cNvPr id="4" name="Text 2"/>
          <p:cNvSpPr/>
          <p:nvPr/>
        </p:nvSpPr>
        <p:spPr>
          <a:xfrm>
            <a:off x="749260" y="4778573"/>
            <a:ext cx="4028599" cy="1369695"/>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Cellular automata can be used to construct secure and fast hash functions for data integrity and authentication.</a:t>
            </a:r>
            <a:endParaRPr lang="en-US" sz="1650" dirty="0"/>
          </a:p>
        </p:txBody>
      </p:sp>
      <p:sp>
        <p:nvSpPr>
          <p:cNvPr id="5" name="Text 3"/>
          <p:cNvSpPr/>
          <p:nvPr/>
        </p:nvSpPr>
        <p:spPr>
          <a:xfrm>
            <a:off x="5307687" y="3850838"/>
            <a:ext cx="2854643" cy="356830"/>
          </a:xfrm>
          <a:prstGeom prst="rect">
            <a:avLst/>
          </a:prstGeom>
          <a:noFill/>
          <a:ln/>
        </p:spPr>
        <p:txBody>
          <a:bodyPr wrap="none" lIns="0" tIns="0" rIns="0" bIns="0" rtlCol="0" anchor="t"/>
          <a:lstStyle/>
          <a:p>
            <a:pPr marL="0" indent="0">
              <a:lnSpc>
                <a:spcPts val="2800"/>
              </a:lnSpc>
              <a:buNone/>
            </a:pPr>
            <a:r>
              <a:rPr lang="en-US" sz="2200" b="1" dirty="0">
                <a:solidFill>
                  <a:srgbClr val="FFB393"/>
                </a:solidFill>
                <a:latin typeface="Brygada 1918 Bold" pitchFamily="34" charset="0"/>
                <a:ea typeface="Brygada 1918 Bold" pitchFamily="34" charset="-122"/>
                <a:cs typeface="Brygada 1918 Bold" pitchFamily="34" charset="-120"/>
              </a:rPr>
              <a:t>Stream Ciphers</a:t>
            </a:r>
            <a:endParaRPr lang="en-US" sz="2200" dirty="0"/>
          </a:p>
        </p:txBody>
      </p:sp>
      <p:sp>
        <p:nvSpPr>
          <p:cNvPr id="6" name="Text 4"/>
          <p:cNvSpPr/>
          <p:nvPr/>
        </p:nvSpPr>
        <p:spPr>
          <a:xfrm>
            <a:off x="5307687" y="4421743"/>
            <a:ext cx="4028599" cy="1369695"/>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The chaotic behavior of cellular automata can be leveraged to generate unpredictable key streams for encryption.</a:t>
            </a:r>
            <a:endParaRPr lang="en-US" sz="1650" dirty="0"/>
          </a:p>
        </p:txBody>
      </p:sp>
      <p:sp>
        <p:nvSpPr>
          <p:cNvPr id="7" name="Text 5"/>
          <p:cNvSpPr/>
          <p:nvPr/>
        </p:nvSpPr>
        <p:spPr>
          <a:xfrm>
            <a:off x="9866114" y="3850838"/>
            <a:ext cx="3977283" cy="356830"/>
          </a:xfrm>
          <a:prstGeom prst="rect">
            <a:avLst/>
          </a:prstGeom>
          <a:noFill/>
          <a:ln/>
        </p:spPr>
        <p:txBody>
          <a:bodyPr wrap="none" lIns="0" tIns="0" rIns="0" bIns="0" rtlCol="0" anchor="t"/>
          <a:lstStyle/>
          <a:p>
            <a:pPr marL="0" indent="0">
              <a:lnSpc>
                <a:spcPts val="2800"/>
              </a:lnSpc>
              <a:buNone/>
            </a:pPr>
            <a:r>
              <a:rPr lang="en-US" sz="2200" b="1" dirty="0">
                <a:solidFill>
                  <a:srgbClr val="FFB393"/>
                </a:solidFill>
                <a:latin typeface="Brygada 1918 Bold" pitchFamily="34" charset="0"/>
                <a:ea typeface="Brygada 1918 Bold" pitchFamily="34" charset="-122"/>
                <a:cs typeface="Brygada 1918 Bold" pitchFamily="34" charset="-120"/>
              </a:rPr>
              <a:t>Random Number Generation</a:t>
            </a:r>
            <a:endParaRPr lang="en-US" sz="2200" dirty="0"/>
          </a:p>
        </p:txBody>
      </p:sp>
      <p:sp>
        <p:nvSpPr>
          <p:cNvPr id="8" name="Text 6"/>
          <p:cNvSpPr/>
          <p:nvPr/>
        </p:nvSpPr>
        <p:spPr>
          <a:xfrm>
            <a:off x="9866114" y="4421743"/>
            <a:ext cx="4028599" cy="1369695"/>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The inherent randomness of cellular automata makes them useful for generating high-quality random numbers.</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30874"/>
          </a:xfrm>
          <a:prstGeom prst="rect">
            <a:avLst/>
          </a:prstGeom>
        </p:spPr>
      </p:pic>
      <p:sp>
        <p:nvSpPr>
          <p:cNvPr id="3" name="Text 0"/>
          <p:cNvSpPr/>
          <p:nvPr/>
        </p:nvSpPr>
        <p:spPr>
          <a:xfrm>
            <a:off x="624602" y="2722959"/>
            <a:ext cx="13381196" cy="1189673"/>
          </a:xfrm>
          <a:prstGeom prst="rect">
            <a:avLst/>
          </a:prstGeom>
          <a:noFill/>
          <a:ln/>
        </p:spPr>
        <p:txBody>
          <a:bodyPr wrap="square" lIns="0" tIns="0" rIns="0" bIns="0" rtlCol="0" anchor="t"/>
          <a:lstStyle/>
          <a:p>
            <a:pPr marL="0" indent="0">
              <a:lnSpc>
                <a:spcPts val="4650"/>
              </a:lnSpc>
              <a:buNone/>
            </a:pPr>
            <a:r>
              <a:rPr lang="en-US" sz="3700" b="1" dirty="0">
                <a:solidFill>
                  <a:srgbClr val="FFB393"/>
                </a:solidFill>
                <a:latin typeface="Brygada 1918 Bold" pitchFamily="34" charset="0"/>
                <a:ea typeface="Brygada 1918 Bold" pitchFamily="34" charset="-122"/>
                <a:cs typeface="Brygada 1918 Bold" pitchFamily="34" charset="-120"/>
              </a:rPr>
              <a:t>Design Considerations for Cellular Automata Hash Functions</a:t>
            </a:r>
            <a:endParaRPr lang="en-US" sz="3700" dirty="0"/>
          </a:p>
        </p:txBody>
      </p:sp>
      <p:sp>
        <p:nvSpPr>
          <p:cNvPr id="4" name="Shape 1"/>
          <p:cNvSpPr/>
          <p:nvPr/>
        </p:nvSpPr>
        <p:spPr>
          <a:xfrm>
            <a:off x="624602" y="5958840"/>
            <a:ext cx="13381196" cy="22860"/>
          </a:xfrm>
          <a:prstGeom prst="roundRect">
            <a:avLst>
              <a:gd name="adj" fmla="val 117110"/>
            </a:avLst>
          </a:prstGeom>
          <a:solidFill>
            <a:srgbClr val="662E42"/>
          </a:solidFill>
          <a:ln/>
        </p:spPr>
      </p:sp>
      <p:sp>
        <p:nvSpPr>
          <p:cNvPr id="5" name="Shape 2"/>
          <p:cNvSpPr/>
          <p:nvPr/>
        </p:nvSpPr>
        <p:spPr>
          <a:xfrm>
            <a:off x="3913823" y="5334238"/>
            <a:ext cx="22860" cy="624602"/>
          </a:xfrm>
          <a:prstGeom prst="roundRect">
            <a:avLst>
              <a:gd name="adj" fmla="val 117110"/>
            </a:avLst>
          </a:prstGeom>
          <a:solidFill>
            <a:srgbClr val="662E42"/>
          </a:solidFill>
          <a:ln/>
        </p:spPr>
      </p:sp>
      <p:sp>
        <p:nvSpPr>
          <p:cNvPr id="6" name="Shape 3"/>
          <p:cNvSpPr/>
          <p:nvPr/>
        </p:nvSpPr>
        <p:spPr>
          <a:xfrm>
            <a:off x="3724513" y="5758101"/>
            <a:ext cx="401479" cy="401479"/>
          </a:xfrm>
          <a:prstGeom prst="roundRect">
            <a:avLst>
              <a:gd name="adj" fmla="val 6668"/>
            </a:avLst>
          </a:prstGeom>
          <a:solidFill>
            <a:srgbClr val="4D1529"/>
          </a:solidFill>
          <a:ln/>
        </p:spPr>
      </p:sp>
      <p:sp>
        <p:nvSpPr>
          <p:cNvPr id="7" name="Text 4"/>
          <p:cNvSpPr/>
          <p:nvPr/>
        </p:nvSpPr>
        <p:spPr>
          <a:xfrm>
            <a:off x="3853815" y="5816084"/>
            <a:ext cx="142756" cy="285512"/>
          </a:xfrm>
          <a:prstGeom prst="rect">
            <a:avLst/>
          </a:prstGeom>
          <a:noFill/>
          <a:ln/>
        </p:spPr>
        <p:txBody>
          <a:bodyPr wrap="none" lIns="0" tIns="0" rIns="0" bIns="0" rtlCol="0" anchor="t"/>
          <a:lstStyle/>
          <a:p>
            <a:pPr marL="0" indent="0" algn="ctr">
              <a:lnSpc>
                <a:spcPts val="2200"/>
              </a:lnSpc>
              <a:buNone/>
            </a:pPr>
            <a:r>
              <a:rPr lang="en-US" sz="2200" b="1" dirty="0">
                <a:solidFill>
                  <a:srgbClr val="F4CAB8"/>
                </a:solidFill>
                <a:latin typeface="Brygada 1918 Bold" pitchFamily="34" charset="0"/>
                <a:ea typeface="Brygada 1918 Bold" pitchFamily="34" charset="-122"/>
                <a:cs typeface="Brygada 1918 Bold" pitchFamily="34" charset="-120"/>
              </a:rPr>
              <a:t>1</a:t>
            </a:r>
            <a:endParaRPr lang="en-US" sz="2200" dirty="0"/>
          </a:p>
        </p:txBody>
      </p:sp>
      <p:sp>
        <p:nvSpPr>
          <p:cNvPr id="8" name="Text 5"/>
          <p:cNvSpPr/>
          <p:nvPr/>
        </p:nvSpPr>
        <p:spPr>
          <a:xfrm>
            <a:off x="2735461" y="4180284"/>
            <a:ext cx="2379583" cy="297418"/>
          </a:xfrm>
          <a:prstGeom prst="rect">
            <a:avLst/>
          </a:prstGeom>
          <a:noFill/>
          <a:ln/>
        </p:spPr>
        <p:txBody>
          <a:bodyPr wrap="none" lIns="0" tIns="0" rIns="0" bIns="0" rtlCol="0" anchor="t"/>
          <a:lstStyle/>
          <a:p>
            <a:pPr marL="0" indent="0" algn="ctr">
              <a:lnSpc>
                <a:spcPts val="2300"/>
              </a:lnSpc>
              <a:buNone/>
            </a:pPr>
            <a:r>
              <a:rPr lang="en-US" sz="1850" b="1" dirty="0">
                <a:solidFill>
                  <a:srgbClr val="F4CAB8"/>
                </a:solidFill>
                <a:latin typeface="Brygada 1918 Bold" pitchFamily="34" charset="0"/>
                <a:ea typeface="Brygada 1918 Bold" pitchFamily="34" charset="-122"/>
                <a:cs typeface="Brygada 1918 Bold" pitchFamily="34" charset="-120"/>
              </a:rPr>
              <a:t>Rule Selection</a:t>
            </a:r>
            <a:endParaRPr lang="en-US" sz="1850" dirty="0"/>
          </a:p>
        </p:txBody>
      </p:sp>
      <p:sp>
        <p:nvSpPr>
          <p:cNvPr id="9" name="Text 6"/>
          <p:cNvSpPr/>
          <p:nvPr/>
        </p:nvSpPr>
        <p:spPr>
          <a:xfrm>
            <a:off x="803077" y="4584740"/>
            <a:ext cx="6244352" cy="571024"/>
          </a:xfrm>
          <a:prstGeom prst="rect">
            <a:avLst/>
          </a:prstGeom>
          <a:noFill/>
          <a:ln/>
        </p:spPr>
        <p:txBody>
          <a:bodyPr wrap="square" lIns="0" tIns="0" rIns="0" bIns="0" rtlCol="0" anchor="t"/>
          <a:lstStyle/>
          <a:p>
            <a:pPr marL="0" indent="0" algn="ctr">
              <a:lnSpc>
                <a:spcPts val="2200"/>
              </a:lnSpc>
              <a:buNone/>
            </a:pPr>
            <a:r>
              <a:rPr lang="en-US" sz="1400" dirty="0">
                <a:solidFill>
                  <a:srgbClr val="F4CAB8"/>
                </a:solidFill>
                <a:latin typeface="Montserrat Medium" pitchFamily="34" charset="0"/>
                <a:ea typeface="Montserrat Medium" pitchFamily="34" charset="-122"/>
                <a:cs typeface="Montserrat Medium" pitchFamily="34" charset="-120"/>
              </a:rPr>
              <a:t>Careful selection of the cellular automata rule is crucial for achieving the desired cryptographic properties.</a:t>
            </a:r>
            <a:endParaRPr lang="en-US" sz="1400" dirty="0"/>
          </a:p>
        </p:txBody>
      </p:sp>
      <p:sp>
        <p:nvSpPr>
          <p:cNvPr id="10" name="Shape 7"/>
          <p:cNvSpPr/>
          <p:nvPr/>
        </p:nvSpPr>
        <p:spPr>
          <a:xfrm>
            <a:off x="7303651" y="5958840"/>
            <a:ext cx="22860" cy="624602"/>
          </a:xfrm>
          <a:prstGeom prst="roundRect">
            <a:avLst>
              <a:gd name="adj" fmla="val 117110"/>
            </a:avLst>
          </a:prstGeom>
          <a:solidFill>
            <a:srgbClr val="662E42"/>
          </a:solidFill>
          <a:ln/>
        </p:spPr>
      </p:sp>
      <p:sp>
        <p:nvSpPr>
          <p:cNvPr id="11" name="Shape 8"/>
          <p:cNvSpPr/>
          <p:nvPr/>
        </p:nvSpPr>
        <p:spPr>
          <a:xfrm>
            <a:off x="7114342" y="5758101"/>
            <a:ext cx="401479" cy="401479"/>
          </a:xfrm>
          <a:prstGeom prst="roundRect">
            <a:avLst>
              <a:gd name="adj" fmla="val 6668"/>
            </a:avLst>
          </a:prstGeom>
          <a:solidFill>
            <a:srgbClr val="4D1529"/>
          </a:solidFill>
          <a:ln/>
        </p:spPr>
      </p:sp>
      <p:sp>
        <p:nvSpPr>
          <p:cNvPr id="12" name="Text 9"/>
          <p:cNvSpPr/>
          <p:nvPr/>
        </p:nvSpPr>
        <p:spPr>
          <a:xfrm>
            <a:off x="7233642" y="5816084"/>
            <a:ext cx="162758" cy="285512"/>
          </a:xfrm>
          <a:prstGeom prst="rect">
            <a:avLst/>
          </a:prstGeom>
          <a:noFill/>
          <a:ln/>
        </p:spPr>
        <p:txBody>
          <a:bodyPr wrap="none" lIns="0" tIns="0" rIns="0" bIns="0" rtlCol="0" anchor="t"/>
          <a:lstStyle/>
          <a:p>
            <a:pPr marL="0" indent="0" algn="ctr">
              <a:lnSpc>
                <a:spcPts val="2200"/>
              </a:lnSpc>
              <a:buNone/>
            </a:pPr>
            <a:r>
              <a:rPr lang="en-US" sz="2200" b="1" dirty="0">
                <a:solidFill>
                  <a:srgbClr val="F4CAB8"/>
                </a:solidFill>
                <a:latin typeface="Brygada 1918 Bold" pitchFamily="34" charset="0"/>
                <a:ea typeface="Brygada 1918 Bold" pitchFamily="34" charset="-122"/>
                <a:cs typeface="Brygada 1918 Bold" pitchFamily="34" charset="-120"/>
              </a:rPr>
              <a:t>2</a:t>
            </a:r>
            <a:endParaRPr lang="en-US" sz="2200" dirty="0"/>
          </a:p>
        </p:txBody>
      </p:sp>
      <p:sp>
        <p:nvSpPr>
          <p:cNvPr id="13" name="Text 10"/>
          <p:cNvSpPr/>
          <p:nvPr/>
        </p:nvSpPr>
        <p:spPr>
          <a:xfrm>
            <a:off x="5844064" y="6761917"/>
            <a:ext cx="2942034" cy="297418"/>
          </a:xfrm>
          <a:prstGeom prst="rect">
            <a:avLst/>
          </a:prstGeom>
          <a:noFill/>
          <a:ln/>
        </p:spPr>
        <p:txBody>
          <a:bodyPr wrap="none" lIns="0" tIns="0" rIns="0" bIns="0" rtlCol="0" anchor="t"/>
          <a:lstStyle/>
          <a:p>
            <a:pPr marL="0" indent="0" algn="ctr">
              <a:lnSpc>
                <a:spcPts val="2300"/>
              </a:lnSpc>
              <a:buNone/>
            </a:pPr>
            <a:r>
              <a:rPr lang="en-US" sz="1850" b="1" dirty="0">
                <a:solidFill>
                  <a:srgbClr val="F4CAB8"/>
                </a:solidFill>
                <a:latin typeface="Brygada 1918 Bold" pitchFamily="34" charset="0"/>
                <a:ea typeface="Brygada 1918 Bold" pitchFamily="34" charset="-122"/>
                <a:cs typeface="Brygada 1918 Bold" pitchFamily="34" charset="-120"/>
              </a:rPr>
              <a:t>State Transition Function</a:t>
            </a:r>
            <a:endParaRPr lang="en-US" sz="1850" dirty="0"/>
          </a:p>
        </p:txBody>
      </p:sp>
      <p:sp>
        <p:nvSpPr>
          <p:cNvPr id="14" name="Text 11"/>
          <p:cNvSpPr/>
          <p:nvPr/>
        </p:nvSpPr>
        <p:spPr>
          <a:xfrm>
            <a:off x="4192905" y="7166372"/>
            <a:ext cx="6244471" cy="571024"/>
          </a:xfrm>
          <a:prstGeom prst="rect">
            <a:avLst/>
          </a:prstGeom>
          <a:noFill/>
          <a:ln/>
        </p:spPr>
        <p:txBody>
          <a:bodyPr wrap="square" lIns="0" tIns="0" rIns="0" bIns="0" rtlCol="0" anchor="t"/>
          <a:lstStyle/>
          <a:p>
            <a:pPr marL="0" indent="0" algn="ctr">
              <a:lnSpc>
                <a:spcPts val="2200"/>
              </a:lnSpc>
              <a:buNone/>
            </a:pPr>
            <a:r>
              <a:rPr lang="en-US" sz="1400" dirty="0">
                <a:solidFill>
                  <a:srgbClr val="F4CAB8"/>
                </a:solidFill>
                <a:latin typeface="Montserrat Medium" pitchFamily="34" charset="0"/>
                <a:ea typeface="Montserrat Medium" pitchFamily="34" charset="-122"/>
                <a:cs typeface="Montserrat Medium" pitchFamily="34" charset="-120"/>
              </a:rPr>
              <a:t>The state transition function defines how the cells evolve over time, impacting the hash function's performance.</a:t>
            </a:r>
            <a:endParaRPr lang="en-US" sz="1400" dirty="0"/>
          </a:p>
        </p:txBody>
      </p:sp>
      <p:sp>
        <p:nvSpPr>
          <p:cNvPr id="15" name="Shape 12"/>
          <p:cNvSpPr/>
          <p:nvPr/>
        </p:nvSpPr>
        <p:spPr>
          <a:xfrm>
            <a:off x="10693598" y="5334238"/>
            <a:ext cx="22860" cy="624602"/>
          </a:xfrm>
          <a:prstGeom prst="roundRect">
            <a:avLst>
              <a:gd name="adj" fmla="val 117110"/>
            </a:avLst>
          </a:prstGeom>
          <a:solidFill>
            <a:srgbClr val="662E42"/>
          </a:solidFill>
          <a:ln/>
        </p:spPr>
      </p:sp>
      <p:sp>
        <p:nvSpPr>
          <p:cNvPr id="16" name="Shape 13"/>
          <p:cNvSpPr/>
          <p:nvPr/>
        </p:nvSpPr>
        <p:spPr>
          <a:xfrm>
            <a:off x="10504289" y="5758101"/>
            <a:ext cx="401479" cy="401479"/>
          </a:xfrm>
          <a:prstGeom prst="roundRect">
            <a:avLst>
              <a:gd name="adj" fmla="val 6668"/>
            </a:avLst>
          </a:prstGeom>
          <a:solidFill>
            <a:srgbClr val="4D1529"/>
          </a:solidFill>
          <a:ln/>
        </p:spPr>
      </p:sp>
      <p:sp>
        <p:nvSpPr>
          <p:cNvPr id="17" name="Text 14"/>
          <p:cNvSpPr/>
          <p:nvPr/>
        </p:nvSpPr>
        <p:spPr>
          <a:xfrm>
            <a:off x="10617875" y="5816084"/>
            <a:ext cx="174188" cy="285512"/>
          </a:xfrm>
          <a:prstGeom prst="rect">
            <a:avLst/>
          </a:prstGeom>
          <a:noFill/>
          <a:ln/>
        </p:spPr>
        <p:txBody>
          <a:bodyPr wrap="none" lIns="0" tIns="0" rIns="0" bIns="0" rtlCol="0" anchor="t"/>
          <a:lstStyle/>
          <a:p>
            <a:pPr marL="0" indent="0" algn="ctr">
              <a:lnSpc>
                <a:spcPts val="2200"/>
              </a:lnSpc>
              <a:buNone/>
            </a:pPr>
            <a:r>
              <a:rPr lang="en-US" sz="2200" b="1" dirty="0">
                <a:solidFill>
                  <a:srgbClr val="F4CAB8"/>
                </a:solidFill>
                <a:latin typeface="Brygada 1918 Bold" pitchFamily="34" charset="0"/>
                <a:ea typeface="Brygada 1918 Bold" pitchFamily="34" charset="-122"/>
                <a:cs typeface="Brygada 1918 Bold" pitchFamily="34" charset="-120"/>
              </a:rPr>
              <a:t>3</a:t>
            </a:r>
            <a:endParaRPr lang="en-US" sz="2200" dirty="0"/>
          </a:p>
        </p:txBody>
      </p:sp>
      <p:sp>
        <p:nvSpPr>
          <p:cNvPr id="18" name="Text 15"/>
          <p:cNvSpPr/>
          <p:nvPr/>
        </p:nvSpPr>
        <p:spPr>
          <a:xfrm>
            <a:off x="9515237" y="4180284"/>
            <a:ext cx="2379583" cy="297418"/>
          </a:xfrm>
          <a:prstGeom prst="rect">
            <a:avLst/>
          </a:prstGeom>
          <a:noFill/>
          <a:ln/>
        </p:spPr>
        <p:txBody>
          <a:bodyPr wrap="none" lIns="0" tIns="0" rIns="0" bIns="0" rtlCol="0" anchor="t"/>
          <a:lstStyle/>
          <a:p>
            <a:pPr marL="0" indent="0" algn="ctr">
              <a:lnSpc>
                <a:spcPts val="2300"/>
              </a:lnSpc>
              <a:buNone/>
            </a:pPr>
            <a:r>
              <a:rPr lang="en-US" sz="1850" b="1" dirty="0">
                <a:solidFill>
                  <a:srgbClr val="F4CAB8"/>
                </a:solidFill>
                <a:latin typeface="Brygada 1918 Bold" pitchFamily="34" charset="0"/>
                <a:ea typeface="Brygada 1918 Bold" pitchFamily="34" charset="-122"/>
                <a:cs typeface="Brygada 1918 Bold" pitchFamily="34" charset="-120"/>
              </a:rPr>
              <a:t>Input Mapping</a:t>
            </a:r>
            <a:endParaRPr lang="en-US" sz="1850" dirty="0"/>
          </a:p>
        </p:txBody>
      </p:sp>
      <p:sp>
        <p:nvSpPr>
          <p:cNvPr id="19" name="Text 16"/>
          <p:cNvSpPr/>
          <p:nvPr/>
        </p:nvSpPr>
        <p:spPr>
          <a:xfrm>
            <a:off x="7582853" y="4584740"/>
            <a:ext cx="6244471" cy="571024"/>
          </a:xfrm>
          <a:prstGeom prst="rect">
            <a:avLst/>
          </a:prstGeom>
          <a:noFill/>
          <a:ln/>
        </p:spPr>
        <p:txBody>
          <a:bodyPr wrap="square" lIns="0" tIns="0" rIns="0" bIns="0" rtlCol="0" anchor="t"/>
          <a:lstStyle/>
          <a:p>
            <a:pPr marL="0" indent="0" algn="ctr">
              <a:lnSpc>
                <a:spcPts val="2200"/>
              </a:lnSpc>
              <a:buNone/>
            </a:pPr>
            <a:r>
              <a:rPr lang="en-US" sz="1400" dirty="0">
                <a:solidFill>
                  <a:srgbClr val="F4CAB8"/>
                </a:solidFill>
                <a:latin typeface="Montserrat Medium" pitchFamily="34" charset="0"/>
                <a:ea typeface="Montserrat Medium" pitchFamily="34" charset="-122"/>
                <a:cs typeface="Montserrat Medium" pitchFamily="34" charset="-120"/>
              </a:rPr>
              <a:t>Efficient mapping of the input data into the cellular automata's initial state is a key design challenge.</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5660" y="665083"/>
            <a:ext cx="7645479" cy="2140625"/>
          </a:xfrm>
          <a:prstGeom prst="rect">
            <a:avLst/>
          </a:prstGeom>
          <a:noFill/>
          <a:ln/>
        </p:spPr>
        <p:txBody>
          <a:bodyPr wrap="square" lIns="0" tIns="0" rIns="0" bIns="0" rtlCol="0" anchor="t"/>
          <a:lstStyle/>
          <a:p>
            <a:pPr marL="0" indent="0">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FPGA Implementation of Cellular Automata Hash Functions</a:t>
            </a:r>
            <a:endParaRPr lang="en-US" sz="4450" dirty="0"/>
          </a:p>
        </p:txBody>
      </p:sp>
      <p:sp>
        <p:nvSpPr>
          <p:cNvPr id="4" name="Shape 1"/>
          <p:cNvSpPr/>
          <p:nvPr/>
        </p:nvSpPr>
        <p:spPr>
          <a:xfrm>
            <a:off x="6235660" y="3126819"/>
            <a:ext cx="3715703" cy="2625447"/>
          </a:xfrm>
          <a:prstGeom prst="roundRect">
            <a:avLst>
              <a:gd name="adj" fmla="val 1223"/>
            </a:avLst>
          </a:prstGeom>
          <a:solidFill>
            <a:srgbClr val="4D1529"/>
          </a:solidFill>
          <a:ln/>
        </p:spPr>
      </p:sp>
      <p:sp>
        <p:nvSpPr>
          <p:cNvPr id="5" name="Text 2"/>
          <p:cNvSpPr/>
          <p:nvPr/>
        </p:nvSpPr>
        <p:spPr>
          <a:xfrm>
            <a:off x="6449735" y="3340894"/>
            <a:ext cx="2854643" cy="356830"/>
          </a:xfrm>
          <a:prstGeom prst="rect">
            <a:avLst/>
          </a:prstGeom>
          <a:noFill/>
          <a:ln/>
        </p:spPr>
        <p:txBody>
          <a:bodyPr wrap="none" lIns="0" tIns="0" rIns="0" bIns="0" rtlCol="0" anchor="t"/>
          <a:lstStyle/>
          <a:p>
            <a:pPr marL="0" indent="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Parallel Processing</a:t>
            </a:r>
            <a:endParaRPr lang="en-US" sz="2200" dirty="0"/>
          </a:p>
        </p:txBody>
      </p:sp>
      <p:sp>
        <p:nvSpPr>
          <p:cNvPr id="6" name="Text 3"/>
          <p:cNvSpPr/>
          <p:nvPr/>
        </p:nvSpPr>
        <p:spPr>
          <a:xfrm>
            <a:off x="6449735" y="3826073"/>
            <a:ext cx="3287554" cy="1369695"/>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FPGAs enable the efficient parallel implementation of cellular automata, leveraging their inherent parallelism.</a:t>
            </a:r>
            <a:endParaRPr lang="en-US" sz="1650" dirty="0"/>
          </a:p>
        </p:txBody>
      </p:sp>
      <p:sp>
        <p:nvSpPr>
          <p:cNvPr id="7" name="Shape 4"/>
          <p:cNvSpPr/>
          <p:nvPr/>
        </p:nvSpPr>
        <p:spPr>
          <a:xfrm>
            <a:off x="10165437" y="3126819"/>
            <a:ext cx="3715703" cy="2625447"/>
          </a:xfrm>
          <a:prstGeom prst="roundRect">
            <a:avLst>
              <a:gd name="adj" fmla="val 1223"/>
            </a:avLst>
          </a:prstGeom>
          <a:solidFill>
            <a:srgbClr val="4D1529"/>
          </a:solidFill>
          <a:ln/>
        </p:spPr>
      </p:sp>
      <p:sp>
        <p:nvSpPr>
          <p:cNvPr id="8" name="Text 5"/>
          <p:cNvSpPr/>
          <p:nvPr/>
        </p:nvSpPr>
        <p:spPr>
          <a:xfrm>
            <a:off x="10379512" y="3340894"/>
            <a:ext cx="3188732" cy="356830"/>
          </a:xfrm>
          <a:prstGeom prst="rect">
            <a:avLst/>
          </a:prstGeom>
          <a:noFill/>
          <a:ln/>
        </p:spPr>
        <p:txBody>
          <a:bodyPr wrap="none" lIns="0" tIns="0" rIns="0" bIns="0" rtlCol="0" anchor="t"/>
          <a:lstStyle/>
          <a:p>
            <a:pPr marL="0" indent="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Hardware Acceleration</a:t>
            </a:r>
            <a:endParaRPr lang="en-US" sz="2200" dirty="0"/>
          </a:p>
        </p:txBody>
      </p:sp>
      <p:sp>
        <p:nvSpPr>
          <p:cNvPr id="9" name="Text 6"/>
          <p:cNvSpPr/>
          <p:nvPr/>
        </p:nvSpPr>
        <p:spPr>
          <a:xfrm>
            <a:off x="10379512" y="3826073"/>
            <a:ext cx="3287554" cy="1712119"/>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FPGA-based implementations can provide significant performance improvements over software-based solutions.</a:t>
            </a:r>
            <a:endParaRPr lang="en-US" sz="1650" dirty="0"/>
          </a:p>
        </p:txBody>
      </p:sp>
      <p:sp>
        <p:nvSpPr>
          <p:cNvPr id="10" name="Shape 7"/>
          <p:cNvSpPr/>
          <p:nvPr/>
        </p:nvSpPr>
        <p:spPr>
          <a:xfrm>
            <a:off x="6235660" y="5966341"/>
            <a:ext cx="7645479" cy="1598176"/>
          </a:xfrm>
          <a:prstGeom prst="roundRect">
            <a:avLst>
              <a:gd name="adj" fmla="val 2010"/>
            </a:avLst>
          </a:prstGeom>
          <a:solidFill>
            <a:srgbClr val="4D1529"/>
          </a:solidFill>
          <a:ln/>
        </p:spPr>
      </p:sp>
      <p:sp>
        <p:nvSpPr>
          <p:cNvPr id="11" name="Text 8"/>
          <p:cNvSpPr/>
          <p:nvPr/>
        </p:nvSpPr>
        <p:spPr>
          <a:xfrm>
            <a:off x="6449735" y="6180415"/>
            <a:ext cx="2854643" cy="356830"/>
          </a:xfrm>
          <a:prstGeom prst="rect">
            <a:avLst/>
          </a:prstGeom>
          <a:noFill/>
          <a:ln/>
        </p:spPr>
        <p:txBody>
          <a:bodyPr wrap="none" lIns="0" tIns="0" rIns="0" bIns="0" rtlCol="0" anchor="t"/>
          <a:lstStyle/>
          <a:p>
            <a:pPr marL="0" indent="0">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Energy Efficiency</a:t>
            </a:r>
            <a:endParaRPr lang="en-US" sz="2200" dirty="0"/>
          </a:p>
        </p:txBody>
      </p:sp>
      <p:sp>
        <p:nvSpPr>
          <p:cNvPr id="12" name="Text 9"/>
          <p:cNvSpPr/>
          <p:nvPr/>
        </p:nvSpPr>
        <p:spPr>
          <a:xfrm>
            <a:off x="6449735" y="6665595"/>
            <a:ext cx="7217331" cy="684848"/>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The low-power and reconfigurable nature of FPGAs make them well-suited for cellular automata hash functions.</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9260" y="1833086"/>
            <a:ext cx="7645479" cy="1427083"/>
          </a:xfrm>
          <a:prstGeom prst="rect">
            <a:avLst/>
          </a:prstGeom>
          <a:noFill/>
          <a:ln/>
        </p:spPr>
        <p:txBody>
          <a:bodyPr wrap="square" lIns="0" tIns="0" rIns="0" bIns="0" rtlCol="0" anchor="t"/>
          <a:lstStyle/>
          <a:p>
            <a:pPr marL="0" indent="0">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Performance Evaluation and Benchmarking</a:t>
            </a:r>
            <a:endParaRPr lang="en-US" sz="4450" dirty="0"/>
          </a:p>
        </p:txBody>
      </p:sp>
      <p:sp>
        <p:nvSpPr>
          <p:cNvPr id="4" name="Shape 1"/>
          <p:cNvSpPr/>
          <p:nvPr/>
        </p:nvSpPr>
        <p:spPr>
          <a:xfrm>
            <a:off x="749260" y="3581281"/>
            <a:ext cx="7645479" cy="2815114"/>
          </a:xfrm>
          <a:prstGeom prst="roundRect">
            <a:avLst>
              <a:gd name="adj" fmla="val 1141"/>
            </a:avLst>
          </a:prstGeom>
          <a:noFill/>
          <a:ln w="7620">
            <a:solidFill>
              <a:srgbClr val="FFFFFF">
                <a:alpha val="24000"/>
              </a:srgbClr>
            </a:solidFill>
            <a:prstDash val="solid"/>
          </a:ln>
        </p:spPr>
      </p:sp>
      <p:sp>
        <p:nvSpPr>
          <p:cNvPr id="5" name="Shape 2"/>
          <p:cNvSpPr/>
          <p:nvPr/>
        </p:nvSpPr>
        <p:spPr>
          <a:xfrm>
            <a:off x="756880" y="3588901"/>
            <a:ext cx="7629406" cy="956786"/>
          </a:xfrm>
          <a:prstGeom prst="rect">
            <a:avLst/>
          </a:prstGeom>
          <a:solidFill>
            <a:srgbClr val="FFFFFF">
              <a:alpha val="4000"/>
            </a:srgbClr>
          </a:solidFill>
          <a:ln/>
        </p:spPr>
      </p:sp>
      <p:sp>
        <p:nvSpPr>
          <p:cNvPr id="6" name="Text 3"/>
          <p:cNvSpPr/>
          <p:nvPr/>
        </p:nvSpPr>
        <p:spPr>
          <a:xfrm>
            <a:off x="971907" y="3724870"/>
            <a:ext cx="2110859" cy="342424"/>
          </a:xfrm>
          <a:prstGeom prst="rect">
            <a:avLst/>
          </a:prstGeom>
          <a:noFill/>
          <a:ln/>
        </p:spPr>
        <p:txBody>
          <a:bodyPr wrap="non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FPGA Platform</a:t>
            </a:r>
            <a:endParaRPr lang="en-US" sz="1650" dirty="0"/>
          </a:p>
        </p:txBody>
      </p:sp>
      <p:sp>
        <p:nvSpPr>
          <p:cNvPr id="7" name="Text 4"/>
          <p:cNvSpPr/>
          <p:nvPr/>
        </p:nvSpPr>
        <p:spPr>
          <a:xfrm>
            <a:off x="3518535" y="3724870"/>
            <a:ext cx="2107049" cy="342424"/>
          </a:xfrm>
          <a:prstGeom prst="rect">
            <a:avLst/>
          </a:prstGeom>
          <a:noFill/>
          <a:ln/>
        </p:spPr>
        <p:txBody>
          <a:bodyPr wrap="non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Throughput (Gbps)</a:t>
            </a:r>
            <a:endParaRPr lang="en-US" sz="1650" dirty="0"/>
          </a:p>
        </p:txBody>
      </p:sp>
      <p:sp>
        <p:nvSpPr>
          <p:cNvPr id="8" name="Text 5"/>
          <p:cNvSpPr/>
          <p:nvPr/>
        </p:nvSpPr>
        <p:spPr>
          <a:xfrm>
            <a:off x="6061353" y="3724870"/>
            <a:ext cx="2110859" cy="684848"/>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Power Consumption (W)</a:t>
            </a:r>
            <a:endParaRPr lang="en-US" sz="1650" dirty="0"/>
          </a:p>
        </p:txBody>
      </p:sp>
      <p:sp>
        <p:nvSpPr>
          <p:cNvPr id="9" name="Shape 6"/>
          <p:cNvSpPr/>
          <p:nvPr/>
        </p:nvSpPr>
        <p:spPr>
          <a:xfrm>
            <a:off x="756880" y="4545687"/>
            <a:ext cx="7629406" cy="614363"/>
          </a:xfrm>
          <a:prstGeom prst="rect">
            <a:avLst/>
          </a:prstGeom>
          <a:solidFill>
            <a:srgbClr val="000000">
              <a:alpha val="4000"/>
            </a:srgbClr>
          </a:solidFill>
          <a:ln/>
        </p:spPr>
      </p:sp>
      <p:sp>
        <p:nvSpPr>
          <p:cNvPr id="10" name="Text 7"/>
          <p:cNvSpPr/>
          <p:nvPr/>
        </p:nvSpPr>
        <p:spPr>
          <a:xfrm>
            <a:off x="971907" y="4681657"/>
            <a:ext cx="2110859" cy="342424"/>
          </a:xfrm>
          <a:prstGeom prst="rect">
            <a:avLst/>
          </a:prstGeom>
          <a:noFill/>
          <a:ln/>
        </p:spPr>
        <p:txBody>
          <a:bodyPr wrap="non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Xilinx Virtex-7</a:t>
            </a:r>
            <a:endParaRPr lang="en-US" sz="1650" dirty="0"/>
          </a:p>
        </p:txBody>
      </p:sp>
      <p:sp>
        <p:nvSpPr>
          <p:cNvPr id="11" name="Text 8"/>
          <p:cNvSpPr/>
          <p:nvPr/>
        </p:nvSpPr>
        <p:spPr>
          <a:xfrm>
            <a:off x="3518535" y="4681657"/>
            <a:ext cx="2107049" cy="342424"/>
          </a:xfrm>
          <a:prstGeom prst="rect">
            <a:avLst/>
          </a:prstGeom>
          <a:noFill/>
          <a:ln/>
        </p:spPr>
        <p:txBody>
          <a:bodyPr wrap="non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12.5</a:t>
            </a:r>
            <a:endParaRPr lang="en-US" sz="1650" dirty="0"/>
          </a:p>
        </p:txBody>
      </p:sp>
      <p:sp>
        <p:nvSpPr>
          <p:cNvPr id="12" name="Text 9"/>
          <p:cNvSpPr/>
          <p:nvPr/>
        </p:nvSpPr>
        <p:spPr>
          <a:xfrm>
            <a:off x="6061353" y="4681657"/>
            <a:ext cx="2110859" cy="342424"/>
          </a:xfrm>
          <a:prstGeom prst="rect">
            <a:avLst/>
          </a:prstGeom>
          <a:noFill/>
          <a:ln/>
        </p:spPr>
        <p:txBody>
          <a:bodyPr wrap="non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8.2</a:t>
            </a:r>
            <a:endParaRPr lang="en-US" sz="1650" dirty="0"/>
          </a:p>
        </p:txBody>
      </p:sp>
      <p:sp>
        <p:nvSpPr>
          <p:cNvPr id="13" name="Shape 10"/>
          <p:cNvSpPr/>
          <p:nvPr/>
        </p:nvSpPr>
        <p:spPr>
          <a:xfrm>
            <a:off x="756880" y="5160050"/>
            <a:ext cx="7629406" cy="614363"/>
          </a:xfrm>
          <a:prstGeom prst="rect">
            <a:avLst/>
          </a:prstGeom>
          <a:solidFill>
            <a:srgbClr val="FFFFFF">
              <a:alpha val="4000"/>
            </a:srgbClr>
          </a:solidFill>
          <a:ln/>
        </p:spPr>
      </p:sp>
      <p:sp>
        <p:nvSpPr>
          <p:cNvPr id="14" name="Text 11"/>
          <p:cNvSpPr/>
          <p:nvPr/>
        </p:nvSpPr>
        <p:spPr>
          <a:xfrm>
            <a:off x="971907" y="5296019"/>
            <a:ext cx="2110859" cy="342424"/>
          </a:xfrm>
          <a:prstGeom prst="rect">
            <a:avLst/>
          </a:prstGeom>
          <a:noFill/>
          <a:ln/>
        </p:spPr>
        <p:txBody>
          <a:bodyPr wrap="non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Intel Stratix 10</a:t>
            </a:r>
            <a:endParaRPr lang="en-US" sz="1650" dirty="0"/>
          </a:p>
        </p:txBody>
      </p:sp>
      <p:sp>
        <p:nvSpPr>
          <p:cNvPr id="15" name="Text 12"/>
          <p:cNvSpPr/>
          <p:nvPr/>
        </p:nvSpPr>
        <p:spPr>
          <a:xfrm>
            <a:off x="3518535" y="5296019"/>
            <a:ext cx="2107049" cy="342424"/>
          </a:xfrm>
          <a:prstGeom prst="rect">
            <a:avLst/>
          </a:prstGeom>
          <a:noFill/>
          <a:ln/>
        </p:spPr>
        <p:txBody>
          <a:bodyPr wrap="non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16.8</a:t>
            </a:r>
            <a:endParaRPr lang="en-US" sz="1650" dirty="0"/>
          </a:p>
        </p:txBody>
      </p:sp>
      <p:sp>
        <p:nvSpPr>
          <p:cNvPr id="16" name="Text 13"/>
          <p:cNvSpPr/>
          <p:nvPr/>
        </p:nvSpPr>
        <p:spPr>
          <a:xfrm>
            <a:off x="6061353" y="5296019"/>
            <a:ext cx="2110859" cy="342424"/>
          </a:xfrm>
          <a:prstGeom prst="rect">
            <a:avLst/>
          </a:prstGeom>
          <a:noFill/>
          <a:ln/>
        </p:spPr>
        <p:txBody>
          <a:bodyPr wrap="non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6.9</a:t>
            </a:r>
            <a:endParaRPr lang="en-US" sz="1650" dirty="0"/>
          </a:p>
        </p:txBody>
      </p:sp>
      <p:sp>
        <p:nvSpPr>
          <p:cNvPr id="17" name="Shape 14"/>
          <p:cNvSpPr/>
          <p:nvPr/>
        </p:nvSpPr>
        <p:spPr>
          <a:xfrm>
            <a:off x="756880" y="5774412"/>
            <a:ext cx="7629406" cy="614363"/>
          </a:xfrm>
          <a:prstGeom prst="rect">
            <a:avLst/>
          </a:prstGeom>
          <a:solidFill>
            <a:srgbClr val="000000">
              <a:alpha val="4000"/>
            </a:srgbClr>
          </a:solidFill>
          <a:ln/>
        </p:spPr>
      </p:sp>
      <p:sp>
        <p:nvSpPr>
          <p:cNvPr id="18" name="Text 15"/>
          <p:cNvSpPr/>
          <p:nvPr/>
        </p:nvSpPr>
        <p:spPr>
          <a:xfrm>
            <a:off x="971907" y="5910382"/>
            <a:ext cx="2110859" cy="342424"/>
          </a:xfrm>
          <a:prstGeom prst="rect">
            <a:avLst/>
          </a:prstGeom>
          <a:noFill/>
          <a:ln/>
        </p:spPr>
        <p:txBody>
          <a:bodyPr wrap="non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Xilinx Ultrascale+</a:t>
            </a:r>
            <a:endParaRPr lang="en-US" sz="1650" dirty="0"/>
          </a:p>
        </p:txBody>
      </p:sp>
      <p:sp>
        <p:nvSpPr>
          <p:cNvPr id="19" name="Text 16"/>
          <p:cNvSpPr/>
          <p:nvPr/>
        </p:nvSpPr>
        <p:spPr>
          <a:xfrm>
            <a:off x="3518535" y="5910382"/>
            <a:ext cx="2107049" cy="342424"/>
          </a:xfrm>
          <a:prstGeom prst="rect">
            <a:avLst/>
          </a:prstGeom>
          <a:noFill/>
          <a:ln/>
        </p:spPr>
        <p:txBody>
          <a:bodyPr wrap="non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14.2</a:t>
            </a:r>
            <a:endParaRPr lang="en-US" sz="1650" dirty="0"/>
          </a:p>
        </p:txBody>
      </p:sp>
      <p:sp>
        <p:nvSpPr>
          <p:cNvPr id="20" name="Text 17"/>
          <p:cNvSpPr/>
          <p:nvPr/>
        </p:nvSpPr>
        <p:spPr>
          <a:xfrm>
            <a:off x="6061353" y="5910382"/>
            <a:ext cx="2110859" cy="342424"/>
          </a:xfrm>
          <a:prstGeom prst="rect">
            <a:avLst/>
          </a:prstGeom>
          <a:noFill/>
          <a:ln/>
        </p:spPr>
        <p:txBody>
          <a:bodyPr wrap="non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7.5</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4969" y="768072"/>
            <a:ext cx="7734062" cy="1342549"/>
          </a:xfrm>
          <a:prstGeom prst="rect">
            <a:avLst/>
          </a:prstGeom>
          <a:noFill/>
          <a:ln/>
        </p:spPr>
        <p:txBody>
          <a:bodyPr wrap="square" lIns="0" tIns="0" rIns="0" bIns="0" rtlCol="0" anchor="t"/>
          <a:lstStyle/>
          <a:p>
            <a:pPr marL="0" indent="0">
              <a:lnSpc>
                <a:spcPts val="5250"/>
              </a:lnSpc>
              <a:buNone/>
            </a:pPr>
            <a:r>
              <a:rPr lang="en-US" sz="4200" b="1" dirty="0">
                <a:solidFill>
                  <a:srgbClr val="FFB393"/>
                </a:solidFill>
                <a:latin typeface="Brygada 1918 Bold" pitchFamily="34" charset="0"/>
                <a:ea typeface="Brygada 1918 Bold" pitchFamily="34" charset="-122"/>
                <a:cs typeface="Brygada 1918 Bold" pitchFamily="34" charset="-120"/>
              </a:rPr>
              <a:t>Security Analysis and Cryptanalysis</a:t>
            </a:r>
            <a:endParaRPr lang="en-US" sz="4200" dirty="0"/>
          </a:p>
        </p:txBody>
      </p:sp>
      <p:pic>
        <p:nvPicPr>
          <p:cNvPr id="4" name="Image 1" descr="preencoded.png"/>
          <p:cNvPicPr>
            <a:picLocks noChangeAspect="1"/>
          </p:cNvPicPr>
          <p:nvPr/>
        </p:nvPicPr>
        <p:blipFill>
          <a:blip r:embed="rId4"/>
          <a:stretch>
            <a:fillRect/>
          </a:stretch>
        </p:blipFill>
        <p:spPr>
          <a:xfrm>
            <a:off x="704969" y="2412683"/>
            <a:ext cx="1007031" cy="1826181"/>
          </a:xfrm>
          <a:prstGeom prst="rect">
            <a:avLst/>
          </a:prstGeom>
        </p:spPr>
      </p:pic>
      <p:sp>
        <p:nvSpPr>
          <p:cNvPr id="5" name="Text 1"/>
          <p:cNvSpPr/>
          <p:nvPr/>
        </p:nvSpPr>
        <p:spPr>
          <a:xfrm>
            <a:off x="2014061" y="2614017"/>
            <a:ext cx="3126105" cy="335756"/>
          </a:xfrm>
          <a:prstGeom prst="rect">
            <a:avLst/>
          </a:prstGeom>
          <a:noFill/>
          <a:ln/>
        </p:spPr>
        <p:txBody>
          <a:bodyPr wrap="none" lIns="0" tIns="0" rIns="0" bIns="0" rtlCol="0" anchor="t"/>
          <a:lstStyle/>
          <a:p>
            <a:pPr marL="0" indent="0" algn="l">
              <a:lnSpc>
                <a:spcPts val="2600"/>
              </a:lnSpc>
              <a:buNone/>
            </a:pPr>
            <a:r>
              <a:rPr lang="en-US" sz="2100" b="1" dirty="0">
                <a:solidFill>
                  <a:srgbClr val="F4CAB8"/>
                </a:solidFill>
                <a:latin typeface="Brygada 1918 Bold" pitchFamily="34" charset="0"/>
                <a:ea typeface="Brygada 1918 Bold" pitchFamily="34" charset="-122"/>
                <a:cs typeface="Brygada 1918 Bold" pitchFamily="34" charset="-120"/>
              </a:rPr>
              <a:t>Diffusion and Confusion</a:t>
            </a:r>
            <a:endParaRPr lang="en-US" sz="2100" dirty="0"/>
          </a:p>
        </p:txBody>
      </p:sp>
      <p:sp>
        <p:nvSpPr>
          <p:cNvPr id="6" name="Text 2"/>
          <p:cNvSpPr/>
          <p:nvPr/>
        </p:nvSpPr>
        <p:spPr>
          <a:xfrm>
            <a:off x="2014061" y="3070622"/>
            <a:ext cx="6424970" cy="966907"/>
          </a:xfrm>
          <a:prstGeom prst="rect">
            <a:avLst/>
          </a:prstGeom>
          <a:noFill/>
          <a:ln/>
        </p:spPr>
        <p:txBody>
          <a:bodyPr wrap="square" lIns="0" tIns="0" rIns="0" bIns="0" rtlCol="0" anchor="t"/>
          <a:lstStyle/>
          <a:p>
            <a:pPr marL="0" indent="0" algn="l">
              <a:lnSpc>
                <a:spcPts val="2500"/>
              </a:lnSpc>
              <a:buNone/>
            </a:pPr>
            <a:r>
              <a:rPr lang="en-US" sz="1550" dirty="0">
                <a:solidFill>
                  <a:srgbClr val="F4CAB8"/>
                </a:solidFill>
                <a:latin typeface="Montserrat Medium" pitchFamily="34" charset="0"/>
                <a:ea typeface="Montserrat Medium" pitchFamily="34" charset="-122"/>
                <a:cs typeface="Montserrat Medium" pitchFamily="34" charset="-120"/>
              </a:rPr>
              <a:t>Cellular automata-based hash functions exhibit strong diffusion and confusion properties, making them resistant to cryptanalysis.</a:t>
            </a:r>
            <a:endParaRPr lang="en-US" sz="1550" dirty="0"/>
          </a:p>
        </p:txBody>
      </p:sp>
      <p:pic>
        <p:nvPicPr>
          <p:cNvPr id="7" name="Image 2" descr="preencoded.png"/>
          <p:cNvPicPr>
            <a:picLocks noChangeAspect="1"/>
          </p:cNvPicPr>
          <p:nvPr/>
        </p:nvPicPr>
        <p:blipFill>
          <a:blip r:embed="rId5"/>
          <a:stretch>
            <a:fillRect/>
          </a:stretch>
        </p:blipFill>
        <p:spPr>
          <a:xfrm>
            <a:off x="704969" y="4238863"/>
            <a:ext cx="1007031" cy="1611273"/>
          </a:xfrm>
          <a:prstGeom prst="rect">
            <a:avLst/>
          </a:prstGeom>
        </p:spPr>
      </p:pic>
      <p:sp>
        <p:nvSpPr>
          <p:cNvPr id="8" name="Text 3"/>
          <p:cNvSpPr/>
          <p:nvPr/>
        </p:nvSpPr>
        <p:spPr>
          <a:xfrm>
            <a:off x="2014061" y="4440198"/>
            <a:ext cx="2685574" cy="335756"/>
          </a:xfrm>
          <a:prstGeom prst="rect">
            <a:avLst/>
          </a:prstGeom>
          <a:noFill/>
          <a:ln/>
        </p:spPr>
        <p:txBody>
          <a:bodyPr wrap="none" lIns="0" tIns="0" rIns="0" bIns="0" rtlCol="0" anchor="t"/>
          <a:lstStyle/>
          <a:p>
            <a:pPr marL="0" indent="0" algn="l">
              <a:lnSpc>
                <a:spcPts val="2600"/>
              </a:lnSpc>
              <a:buNone/>
            </a:pPr>
            <a:r>
              <a:rPr lang="en-US" sz="2100" b="1" dirty="0">
                <a:solidFill>
                  <a:srgbClr val="F4CAB8"/>
                </a:solidFill>
                <a:latin typeface="Brygada 1918 Bold" pitchFamily="34" charset="0"/>
                <a:ea typeface="Brygada 1918 Bold" pitchFamily="34" charset="-122"/>
                <a:cs typeface="Brygada 1918 Bold" pitchFamily="34" charset="-120"/>
              </a:rPr>
              <a:t>Avalanche Effect</a:t>
            </a:r>
            <a:endParaRPr lang="en-US" sz="2100" dirty="0"/>
          </a:p>
        </p:txBody>
      </p:sp>
      <p:sp>
        <p:nvSpPr>
          <p:cNvPr id="9" name="Text 4"/>
          <p:cNvSpPr/>
          <p:nvPr/>
        </p:nvSpPr>
        <p:spPr>
          <a:xfrm>
            <a:off x="2014061" y="4896803"/>
            <a:ext cx="6424970" cy="644604"/>
          </a:xfrm>
          <a:prstGeom prst="rect">
            <a:avLst/>
          </a:prstGeom>
          <a:noFill/>
          <a:ln/>
        </p:spPr>
        <p:txBody>
          <a:bodyPr wrap="square" lIns="0" tIns="0" rIns="0" bIns="0" rtlCol="0" anchor="t"/>
          <a:lstStyle/>
          <a:p>
            <a:pPr marL="0" indent="0" algn="l">
              <a:lnSpc>
                <a:spcPts val="2500"/>
              </a:lnSpc>
              <a:buNone/>
            </a:pPr>
            <a:r>
              <a:rPr lang="en-US" sz="1550" dirty="0">
                <a:solidFill>
                  <a:srgbClr val="F4CAB8"/>
                </a:solidFill>
                <a:latin typeface="Montserrat Medium" pitchFamily="34" charset="0"/>
                <a:ea typeface="Montserrat Medium" pitchFamily="34" charset="-122"/>
                <a:cs typeface="Montserrat Medium" pitchFamily="34" charset="-120"/>
              </a:rPr>
              <a:t>Small changes in the input data lead to significant changes in the hash output, a desirable cryptographic property.</a:t>
            </a:r>
            <a:endParaRPr lang="en-US" sz="1550" dirty="0"/>
          </a:p>
        </p:txBody>
      </p:sp>
      <p:pic>
        <p:nvPicPr>
          <p:cNvPr id="10" name="Image 3" descr="preencoded.png"/>
          <p:cNvPicPr>
            <a:picLocks noChangeAspect="1"/>
          </p:cNvPicPr>
          <p:nvPr/>
        </p:nvPicPr>
        <p:blipFill>
          <a:blip r:embed="rId6"/>
          <a:stretch>
            <a:fillRect/>
          </a:stretch>
        </p:blipFill>
        <p:spPr>
          <a:xfrm>
            <a:off x="704969" y="5850136"/>
            <a:ext cx="1007031" cy="1611273"/>
          </a:xfrm>
          <a:prstGeom prst="rect">
            <a:avLst/>
          </a:prstGeom>
        </p:spPr>
      </p:pic>
      <p:sp>
        <p:nvSpPr>
          <p:cNvPr id="11" name="Text 5"/>
          <p:cNvSpPr/>
          <p:nvPr/>
        </p:nvSpPr>
        <p:spPr>
          <a:xfrm>
            <a:off x="2014061" y="6051471"/>
            <a:ext cx="2689265" cy="335756"/>
          </a:xfrm>
          <a:prstGeom prst="rect">
            <a:avLst/>
          </a:prstGeom>
          <a:noFill/>
          <a:ln/>
        </p:spPr>
        <p:txBody>
          <a:bodyPr wrap="none" lIns="0" tIns="0" rIns="0" bIns="0" rtlCol="0" anchor="t"/>
          <a:lstStyle/>
          <a:p>
            <a:pPr marL="0" indent="0" algn="l">
              <a:lnSpc>
                <a:spcPts val="2600"/>
              </a:lnSpc>
              <a:buNone/>
            </a:pPr>
            <a:r>
              <a:rPr lang="en-US" sz="2100" b="1" dirty="0">
                <a:solidFill>
                  <a:srgbClr val="F4CAB8"/>
                </a:solidFill>
                <a:latin typeface="Brygada 1918 Bold" pitchFamily="34" charset="0"/>
                <a:ea typeface="Brygada 1918 Bold" pitchFamily="34" charset="-122"/>
                <a:cs typeface="Brygada 1918 Bold" pitchFamily="34" charset="-120"/>
              </a:rPr>
              <a:t>Preimage Resistance</a:t>
            </a:r>
            <a:endParaRPr lang="en-US" sz="2100" dirty="0"/>
          </a:p>
        </p:txBody>
      </p:sp>
      <p:sp>
        <p:nvSpPr>
          <p:cNvPr id="12" name="Text 6"/>
          <p:cNvSpPr/>
          <p:nvPr/>
        </p:nvSpPr>
        <p:spPr>
          <a:xfrm>
            <a:off x="2014061" y="6508075"/>
            <a:ext cx="6424970" cy="644604"/>
          </a:xfrm>
          <a:prstGeom prst="rect">
            <a:avLst/>
          </a:prstGeom>
          <a:noFill/>
          <a:ln/>
        </p:spPr>
        <p:txBody>
          <a:bodyPr wrap="square" lIns="0" tIns="0" rIns="0" bIns="0" rtlCol="0" anchor="t"/>
          <a:lstStyle/>
          <a:p>
            <a:pPr marL="0" indent="0" algn="l">
              <a:lnSpc>
                <a:spcPts val="2500"/>
              </a:lnSpc>
              <a:buNone/>
            </a:pPr>
            <a:r>
              <a:rPr lang="en-US" sz="1550" dirty="0">
                <a:solidFill>
                  <a:srgbClr val="F4CAB8"/>
                </a:solidFill>
                <a:latin typeface="Montserrat Medium" pitchFamily="34" charset="0"/>
                <a:ea typeface="Montserrat Medium" pitchFamily="34" charset="-122"/>
                <a:cs typeface="Montserrat Medium" pitchFamily="34" charset="-120"/>
              </a:rPr>
              <a:t>The high computational complexity of cellular automata makes it difficult to find preimages for a given hash output.</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5660" y="2384584"/>
            <a:ext cx="7645479" cy="1427083"/>
          </a:xfrm>
          <a:prstGeom prst="rect">
            <a:avLst/>
          </a:prstGeom>
          <a:noFill/>
          <a:ln/>
        </p:spPr>
        <p:txBody>
          <a:bodyPr wrap="square" lIns="0" tIns="0" rIns="0" bIns="0" rtlCol="0" anchor="t"/>
          <a:lstStyle/>
          <a:p>
            <a:pPr marL="0" indent="0">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Conclusion and Future Directions</a:t>
            </a:r>
            <a:endParaRPr lang="en-US" sz="4450" dirty="0"/>
          </a:p>
        </p:txBody>
      </p:sp>
      <p:sp>
        <p:nvSpPr>
          <p:cNvPr id="4" name="Text 1"/>
          <p:cNvSpPr/>
          <p:nvPr/>
        </p:nvSpPr>
        <p:spPr>
          <a:xfrm>
            <a:off x="6235660" y="4132778"/>
            <a:ext cx="7645479" cy="1712119"/>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The design and implementation of cellular automata-based hash functions on FPGAs offer a promising direction for enhancing the security and performance of cryptographic systems. Further research is needed to explore the full potential of this approach and address emerging challenges.</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8</Slides>
  <Notes>8</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Pavankumarreddy Kayithi</cp:lastModifiedBy>
  <cp:revision>2</cp:revision>
  <dcterms:created xsi:type="dcterms:W3CDTF">2024-11-11T04:29:02Z</dcterms:created>
  <dcterms:modified xsi:type="dcterms:W3CDTF">2024-11-11T04:37:48Z</dcterms:modified>
</cp:coreProperties>
</file>